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7" r:id="rId3"/>
    <p:sldId id="257" r:id="rId4"/>
    <p:sldId id="276" r:id="rId5"/>
    <p:sldId id="256" r:id="rId6"/>
    <p:sldId id="260" r:id="rId7"/>
    <p:sldId id="261" r:id="rId8"/>
    <p:sldId id="262" r:id="rId9"/>
    <p:sldId id="265" r:id="rId10"/>
    <p:sldId id="263" r:id="rId11"/>
    <p:sldId id="264" r:id="rId12"/>
    <p:sldId id="268" r:id="rId13"/>
    <p:sldId id="270" r:id="rId14"/>
    <p:sldId id="266" r:id="rId15"/>
    <p:sldId id="271" r:id="rId16"/>
    <p:sldId id="278" r:id="rId17"/>
    <p:sldId id="279" r:id="rId18"/>
    <p:sldId id="280" r:id="rId19"/>
    <p:sldId id="275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0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01.02.2016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E%D1%80%D0%BE%D0%B4%D0%B8%D0%B2%D1%8B%D0%B9&amp;fp=0&amp;pos=2&amp;uinfo=ww-1285-wh-571-fw-1060-fh-448-pd-1.0499999523162841&amp;rpt=simage&amp;img_url=http://upload.wikimedia.org/wikipedia/commons/thumb/9/96/Pavel_Svedomskiy_011.jpg/364px-Pavel_Svedomskiy_011.jp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E%D1%80%D0%BE%D0%B4%D0%B8%D0%B2%D1%8B%D0%B9&amp;fp=0&amp;pos=17&amp;uinfo=ww-1285-wh-571-fw-1060-fh-448-pd-1.0499999523162841&amp;rpt=simage&amp;img_url=http://img1.liveinternet.ru/images/attach/c/3/76/840/76840545_YUrodivuyy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hyperlink" Target="http://images.yandex.ru/yandsearch?text=%D0%BA%D1%81%D0%B5%D0%BD%D0%B8%D1%8F%20%D0%B1%D0%BB&amp;fp=0&amp;pos=12&amp;uinfo=ww-1285-wh-571-fw-1060-fh-448-pd-1.0499999523162841&amp;rpt=simage&amp;img_url=http://help-ksenia.ucoz.ru/_bl/2/90383703.jpg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Занятие 7. </a:t>
            </a:r>
            <a:br>
              <a:rPr lang="ru-RU" sz="49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Юродивые Христа ради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Скоморох  увеселяет,                                                                                         а юродивый учит.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4.</a:t>
            </a:r>
            <a:br>
              <a:rPr lang="ru-RU" dirty="0" smtClean="0"/>
            </a:br>
            <a:r>
              <a:rPr lang="ru-RU" dirty="0" err="1" smtClean="0"/>
              <a:t>Прокопий</a:t>
            </a:r>
            <a:r>
              <a:rPr lang="ru-RU" dirty="0" smtClean="0"/>
              <a:t> Устюжский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5. </a:t>
            </a:r>
            <a:br>
              <a:rPr lang="ru-RU" dirty="0" smtClean="0"/>
            </a:br>
            <a:r>
              <a:rPr lang="ru-RU" dirty="0" smtClean="0"/>
              <a:t>Никола </a:t>
            </a:r>
            <a:r>
              <a:rPr lang="ru-RU" dirty="0" err="1" smtClean="0"/>
              <a:t>Салос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02. ДНК\2-год обучения от 05. 08. 2011\ДНК\1-10 уроки. Святая Русь от 30.10.2011\6 урок\10. Сергий Радонежский благословляет Дмитрия Донского.bmp"/>
          <p:cNvPicPr>
            <a:picLocks noChangeAspect="1" noChangeArrowheads="1"/>
          </p:cNvPicPr>
          <p:nvPr/>
        </p:nvPicPr>
        <p:blipFill>
          <a:blip r:embed="rId2" cstate="print"/>
          <a:srcRect l="2460" t="2751" r="2984" b="2751"/>
          <a:stretch>
            <a:fillRect/>
          </a:stretch>
        </p:blipFill>
        <p:spPr bwMode="auto">
          <a:xfrm>
            <a:off x="0" y="0"/>
            <a:ext cx="6033728" cy="6873867"/>
          </a:xfrm>
          <a:prstGeom prst="rect">
            <a:avLst/>
          </a:prstGeom>
          <a:noFill/>
        </p:spPr>
      </p:pic>
      <p:pic>
        <p:nvPicPr>
          <p:cNvPr id="10242" name="Picture 2" descr="http://i061.radikal.ru/1202/0b/97f8b22b4d7f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705617"/>
            <a:ext cx="3131840" cy="5152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076056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Василий Блаженный</a:t>
            </a:r>
            <a:endParaRPr lang="ru-RU" sz="3600" b="1" dirty="0"/>
          </a:p>
        </p:txBody>
      </p:sp>
      <p:pic>
        <p:nvPicPr>
          <p:cNvPr id="6146" name="Picture 2" descr="D:\02. ДНК\2-год обучения от 05. 08. 2011\ДНК\1-10 уроки. Святая Русь от 30.10.2011\6 урок\12. Василий Блаженный.jpg"/>
          <p:cNvPicPr>
            <a:picLocks noChangeAspect="1" noChangeArrowheads="1"/>
          </p:cNvPicPr>
          <p:nvPr/>
        </p:nvPicPr>
        <p:blipFill>
          <a:blip r:embed="rId2" cstate="print"/>
          <a:srcRect l="4238" t="1401" r="2407" b="1401"/>
          <a:stretch>
            <a:fillRect/>
          </a:stretch>
        </p:blipFill>
        <p:spPr bwMode="auto">
          <a:xfrm>
            <a:off x="4932040" y="0"/>
            <a:ext cx="3886200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4" name="Picture 2" descr="D:\02. ДНК\2-год обучения от 05. 08. 2011\ДНК\1-10 уроки. Святая Русь от 30.10.2011\6 урок\11. Василий Блаженный. Сергей Кирилл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78770"/>
            <a:ext cx="3923928" cy="54792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</a:t>
            </a:r>
            <a:r>
              <a:rPr lang="ru-RU" dirty="0" smtClean="0"/>
              <a:t>6.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Василий Блаженный -1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</a:t>
            </a:r>
            <a:r>
              <a:rPr lang="ru-RU" dirty="0" smtClean="0"/>
              <a:t>7.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Василий Блаженный -2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74638"/>
            <a:ext cx="2471726" cy="501175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Собор</a:t>
            </a:r>
            <a:r>
              <a:rPr lang="ru-RU" sz="3200" dirty="0" smtClean="0"/>
              <a:t> </a:t>
            </a:r>
            <a:r>
              <a:rPr lang="ru-RU" sz="3200" b="1" dirty="0" smtClean="0"/>
              <a:t>Покрова Пресвятой </a:t>
            </a:r>
            <a:r>
              <a:rPr lang="ru-RU" sz="3200" b="1" dirty="0" smtClean="0"/>
              <a:t>Богородицы</a:t>
            </a:r>
            <a:r>
              <a:rPr lang="ru-RU" sz="3200" b="1" dirty="0" smtClean="0"/>
              <a:t> </a:t>
            </a:r>
            <a:r>
              <a:rPr lang="ru-RU" sz="3200" dirty="0" smtClean="0"/>
              <a:t>на Красной площади (в народе </a:t>
            </a:r>
            <a:r>
              <a:rPr lang="ru-RU" sz="3200" dirty="0" smtClean="0"/>
              <a:t>— </a:t>
            </a:r>
            <a:r>
              <a:rPr lang="ru-RU" sz="3200" b="1" dirty="0" smtClean="0"/>
              <a:t>храм</a:t>
            </a:r>
            <a:r>
              <a:rPr lang="ru-RU" sz="3200" dirty="0" smtClean="0"/>
              <a:t> </a:t>
            </a:r>
            <a:r>
              <a:rPr lang="ru-RU" sz="3200" b="1" dirty="0" smtClean="0"/>
              <a:t>Василия</a:t>
            </a:r>
            <a:r>
              <a:rPr lang="ru-RU" sz="3200" dirty="0" smtClean="0"/>
              <a:t> </a:t>
            </a:r>
            <a:r>
              <a:rPr lang="ru-RU" sz="3200" b="1" dirty="0" smtClean="0"/>
              <a:t>Блаженного</a:t>
            </a:r>
            <a:r>
              <a:rPr lang="ru-RU" sz="3200" dirty="0" smtClean="0"/>
              <a:t>) </a:t>
            </a:r>
            <a:endParaRPr lang="ru-RU" sz="3200" dirty="0"/>
          </a:p>
        </p:txBody>
      </p:sp>
      <p:pic>
        <p:nvPicPr>
          <p:cNvPr id="1026" name="Picture 2" descr="C:\00. УРОКИ 2013-2914\01. ДНК\2-год обучения от 14.03. 2012 год\1-11  уроки. Святая Русь от 12.03.2012\6 урок\16. Храм Василия Блаженного.jpg"/>
          <p:cNvPicPr>
            <a:picLocks noChangeAspect="1" noChangeArrowheads="1"/>
          </p:cNvPicPr>
          <p:nvPr/>
        </p:nvPicPr>
        <p:blipFill>
          <a:blip r:embed="rId2"/>
          <a:srcRect b="3875"/>
          <a:stretch>
            <a:fillRect/>
          </a:stretch>
        </p:blipFill>
        <p:spPr bwMode="auto">
          <a:xfrm>
            <a:off x="0" y="0"/>
            <a:ext cx="6215074" cy="6851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340042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Рака с мощами Василия Блаженного</a:t>
            </a:r>
            <a:endParaRPr lang="ru-RU" sz="2800" b="1" dirty="0"/>
          </a:p>
        </p:txBody>
      </p:sp>
      <p:pic>
        <p:nvPicPr>
          <p:cNvPr id="2050" name="Picture 2" descr="C:\00. УРОКИ 2013-2914\01. ДНК\2-год обучения от 14.03. 2012 год\1-11  уроки. Святая Русь от 12.03.2012\6 урок\17. Рака с мощами Василия Блаженног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3857634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nebo365.ru/images/detailed/5/full_040vasilii.jpg?t=1444758206"/>
          <p:cNvPicPr>
            <a:picLocks noChangeAspect="1" noChangeArrowheads="1"/>
          </p:cNvPicPr>
          <p:nvPr/>
        </p:nvPicPr>
        <p:blipFill>
          <a:blip r:embed="rId3"/>
          <a:srcRect l="11636" t="8465" r="11142" b="8577"/>
          <a:stretch>
            <a:fillRect/>
          </a:stretch>
        </p:blipFill>
        <p:spPr bwMode="auto">
          <a:xfrm>
            <a:off x="3929026" y="0"/>
            <a:ext cx="5214974" cy="7000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http://dvamira.net/userfiles/picoriginal/img-20140805220342-193.jpg"/>
          <p:cNvPicPr>
            <a:picLocks noChangeAspect="1" noChangeArrowheads="1"/>
          </p:cNvPicPr>
          <p:nvPr/>
        </p:nvPicPr>
        <p:blipFill>
          <a:blip r:embed="rId2"/>
          <a:srcRect l="6750" r="4750"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76400" y="990600"/>
          <a:ext cx="6096000" cy="46939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>
                <a:cs typeface="Times New Roman" pitchFamily="18" charset="0"/>
              </a:rPr>
              <a:t> Р    </a:t>
            </a:r>
            <a:r>
              <a:rPr lang="ru-RU" sz="3200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/>
          </a:p>
          <a:p>
            <a:pPr algn="ctr"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68768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Герой русских сказок - </a:t>
            </a:r>
            <a:r>
              <a:rPr lang="ru-RU" dirty="0" err="1" smtClean="0"/>
              <a:t>Иванушка-дурачок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429000"/>
            <a:ext cx="3538736" cy="2880320"/>
          </a:xfrm>
        </p:spPr>
        <p:txBody>
          <a:bodyPr/>
          <a:lstStyle/>
          <a:p>
            <a:r>
              <a:rPr lang="ru-RU" dirty="0" smtClean="0"/>
              <a:t>Юродивый (Василий Блаженный) </a:t>
            </a:r>
            <a:endParaRPr lang="ru-RU" dirty="0"/>
          </a:p>
        </p:txBody>
      </p:sp>
      <p:pic>
        <p:nvPicPr>
          <p:cNvPr id="2050" name="Picture 2" descr="D:\02. ДНК\2-год обучения от 05. 08. 2011\ДНК\1-10 уроки. Святая Русь от 30.10.2011\6 урок\02. Василий Блаженный. Сергей Кирилл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2672" y="0"/>
            <a:ext cx="49113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Как вы </a:t>
            </a:r>
            <a:r>
              <a:rPr lang="ru-RU" smtClean="0"/>
              <a:t>понимаете фразу:</a:t>
            </a:r>
            <a:br>
              <a:rPr lang="ru-RU" smtClean="0"/>
            </a:br>
            <a:r>
              <a:rPr lang="ru-RU" smtClean="0"/>
              <a:t> </a:t>
            </a:r>
            <a:r>
              <a:rPr lang="ru-RU" dirty="0" smtClean="0"/>
              <a:t>«Яко же от чрева </a:t>
            </a:r>
            <a:r>
              <a:rPr lang="ru-RU" dirty="0" err="1" smtClean="0"/>
              <a:t>матерня</a:t>
            </a:r>
            <a:r>
              <a:rPr lang="ru-RU" dirty="0" smtClean="0"/>
              <a:t> </a:t>
            </a:r>
            <a:r>
              <a:rPr lang="ru-RU" dirty="0" err="1" smtClean="0"/>
              <a:t>изыде</a:t>
            </a:r>
            <a:r>
              <a:rPr lang="ru-RU" dirty="0" smtClean="0"/>
              <a:t>, </a:t>
            </a:r>
            <a:r>
              <a:rPr lang="ru-RU" dirty="0" err="1" smtClean="0"/>
              <a:t>тако</a:t>
            </a:r>
            <a:r>
              <a:rPr lang="ru-RU" dirty="0" smtClean="0"/>
              <a:t> и в народе наг ходя не </a:t>
            </a:r>
            <a:r>
              <a:rPr lang="ru-RU" dirty="0" err="1" smtClean="0"/>
              <a:t>срамляяся</a:t>
            </a:r>
            <a:r>
              <a:rPr lang="ru-RU" dirty="0" smtClean="0"/>
              <a:t>, </a:t>
            </a:r>
            <a:r>
              <a:rPr lang="ru-RU" dirty="0" err="1" smtClean="0"/>
              <a:t>мраза</a:t>
            </a:r>
            <a:r>
              <a:rPr lang="ru-RU" dirty="0" smtClean="0"/>
              <a:t> и жжения </a:t>
            </a:r>
            <a:r>
              <a:rPr lang="ru-RU" dirty="0" err="1" smtClean="0"/>
              <a:t>солнечнаго</a:t>
            </a:r>
            <a:r>
              <a:rPr lang="ru-RU" dirty="0" smtClean="0"/>
              <a:t> николи же </a:t>
            </a:r>
            <a:r>
              <a:rPr lang="ru-RU" dirty="0" err="1" smtClean="0"/>
              <a:t>уклоняяся</a:t>
            </a:r>
            <a:r>
              <a:rPr lang="ru-RU" dirty="0" smtClean="0"/>
              <a:t>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18582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Из одежды на юродивом могли быть либо набедренная повязка, либо </a:t>
            </a:r>
            <a:r>
              <a:rPr lang="ru-RU" sz="3600" b="1" dirty="0" err="1" smtClean="0"/>
              <a:t>многолоскутная</a:t>
            </a:r>
            <a:r>
              <a:rPr lang="ru-RU" sz="3600" b="1" dirty="0" smtClean="0"/>
              <a:t> рубаха, любо совсем ветхая одежда мирского человека. </a:t>
            </a:r>
            <a:endParaRPr lang="ru-RU" sz="3600" b="1" dirty="0"/>
          </a:p>
        </p:txBody>
      </p:sp>
      <p:pic>
        <p:nvPicPr>
          <p:cNvPr id="1026" name="Picture 2" descr="D:\02. ДНК\2-год обучения от 05. 08. 2011\ДНК\1-10 уроки. Святая Русь от 30.10.2011\6 урок\01. Юродив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095500"/>
            <a:ext cx="3171825" cy="4762500"/>
          </a:xfrm>
          <a:prstGeom prst="rect">
            <a:avLst/>
          </a:prstGeom>
          <a:noFill/>
        </p:spPr>
      </p:pic>
      <p:pic>
        <p:nvPicPr>
          <p:cNvPr id="19462" name="Picture 6" descr="http://img1.liveinternet.ru/images/attach/c/3/76/840/76840545_YUrodivuy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08920"/>
            <a:ext cx="3028950" cy="3886201"/>
          </a:xfrm>
          <a:prstGeom prst="rect">
            <a:avLst/>
          </a:prstGeom>
          <a:noFill/>
        </p:spPr>
      </p:pic>
      <p:pic>
        <p:nvPicPr>
          <p:cNvPr id="19464" name="Picture 8" descr="http://www.pravmir.ru/wp-content/uploads/2013/02/kse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3175" y="2708920"/>
            <a:ext cx="2790825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1</a:t>
            </a:r>
            <a:br>
              <a:rPr lang="ru-RU" dirty="0" smtClean="0"/>
            </a:br>
            <a:r>
              <a:rPr lang="ru-RU" dirty="0" smtClean="0"/>
              <a:t>Блаженные </a:t>
            </a:r>
            <a:r>
              <a:rPr lang="ru-RU" dirty="0" err="1" smtClean="0"/>
              <a:t>Николка</a:t>
            </a:r>
            <a:r>
              <a:rPr lang="ru-RU" dirty="0" smtClean="0"/>
              <a:t> и Феодор-1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</a:t>
            </a:r>
            <a:r>
              <a:rPr lang="ru-RU" dirty="0" smtClean="0"/>
              <a:t>2.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Блаженные </a:t>
            </a:r>
            <a:r>
              <a:rPr lang="ru-RU" dirty="0" err="1" smtClean="0"/>
              <a:t>Николка</a:t>
            </a:r>
            <a:r>
              <a:rPr lang="ru-RU" dirty="0" smtClean="0"/>
              <a:t> и Феодор-2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3586410"/>
          </a:xfrm>
        </p:spPr>
        <p:txBody>
          <a:bodyPr/>
          <a:lstStyle/>
          <a:p>
            <a:r>
              <a:rPr lang="ru-RU" dirty="0" smtClean="0"/>
              <a:t>Николай Качанов</a:t>
            </a:r>
            <a:endParaRPr lang="ru-RU" dirty="0"/>
          </a:p>
        </p:txBody>
      </p:sp>
      <p:pic>
        <p:nvPicPr>
          <p:cNvPr id="3074" name="Picture 2" descr="D:\02. ДНК\2-год обучения от 05. 08. 2011\ДНК\1-10 уроки. Святая Русь от 30.10.2011\6 урок\06. Николай Качан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7640" y="0"/>
            <a:ext cx="51663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Видео. 3</a:t>
            </a:r>
            <a:br>
              <a:rPr lang="ru-RU" dirty="0" smtClean="0"/>
            </a:br>
            <a:r>
              <a:rPr lang="ru-RU" dirty="0" smtClean="0"/>
              <a:t>Юродивые – зеркало мира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128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Занятие 7.  Юродивые Христа ради  Скоморох  увеселяет,                                                                                         а юродивый учит.    </vt:lpstr>
      <vt:lpstr>Герой русских сказок - Иванушка-дурачок</vt:lpstr>
      <vt:lpstr>Юродивый (Василий Блаженный) </vt:lpstr>
      <vt:lpstr>Как вы понимаете фразу:  «Яко же от чрева матерня изыде, тако и в народе наг ходя не срамляяся, мраза и жжения солнечнаго николи же уклоняяся». </vt:lpstr>
      <vt:lpstr>Из одежды на юродивом могли быть либо набедренная повязка, либо многолоскутная рубаха, любо совсем ветхая одежда мирского человека. </vt:lpstr>
      <vt:lpstr>Видео 1 Блаженные Николка и Феодор-1</vt:lpstr>
      <vt:lpstr>Видео 2.  Блаженные Николка и Феодор-2</vt:lpstr>
      <vt:lpstr>Николай Качанов</vt:lpstr>
      <vt:lpstr>Видео. 3 Юродивые – зеркало мира</vt:lpstr>
      <vt:lpstr>Видео 4. Прокопий Устюжский</vt:lpstr>
      <vt:lpstr>Видео 5.  Никола Салос</vt:lpstr>
      <vt:lpstr>Слайд 12</vt:lpstr>
      <vt:lpstr>Василий Блаженный</vt:lpstr>
      <vt:lpstr>Видео 6. Василий Блаженный -1</vt:lpstr>
      <vt:lpstr>Видео 7. Василий Блаженный -2</vt:lpstr>
      <vt:lpstr>Собор Покрова Пресвятой Богородицы на Красной площади (в народе — храм Василия Блаженного) </vt:lpstr>
      <vt:lpstr>Рака с мощами Василия Блаженного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 урок. </dc:title>
  <dc:creator>Ольга</dc:creator>
  <cp:lastModifiedBy>Olga</cp:lastModifiedBy>
  <cp:revision>14</cp:revision>
  <dcterms:created xsi:type="dcterms:W3CDTF">2014-04-16T16:51:38Z</dcterms:created>
  <dcterms:modified xsi:type="dcterms:W3CDTF">2016-02-01T16:12:41Z</dcterms:modified>
</cp:coreProperties>
</file>